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87" r:id="rId6"/>
    <p:sldId id="288" r:id="rId7"/>
    <p:sldId id="290" r:id="rId8"/>
    <p:sldId id="284" r:id="rId9"/>
    <p:sldId id="260" r:id="rId10"/>
    <p:sldId id="261" r:id="rId11"/>
    <p:sldId id="277" r:id="rId12"/>
    <p:sldId id="282" r:id="rId13"/>
    <p:sldId id="279" r:id="rId14"/>
    <p:sldId id="280" r:id="rId15"/>
    <p:sldId id="283" r:id="rId16"/>
    <p:sldId id="285" r:id="rId17"/>
    <p:sldId id="293" r:id="rId18"/>
    <p:sldId id="294" r:id="rId19"/>
    <p:sldId id="295" r:id="rId20"/>
    <p:sldId id="286" r:id="rId21"/>
    <p:sldId id="292" r:id="rId22"/>
    <p:sldId id="262" r:id="rId23"/>
    <p:sldId id="291" r:id="rId24"/>
    <p:sldId id="29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0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app1.sefaz.mt.gov.br/Sistema/legislacao/EmendasConstFederais.nsf/29a85e82707ee582042572f9004c9fd1/43ab072627dbebf104256e150068014b?OpenDocument#_48l6kaji484g46jqeada4il2l8d4kuji19gg4t9p06gp0_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n.gov.br/en/web/dou/-/medida-provisoria-n-1.061-de-9-de-agosto-de-2021-337251007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v.br/cidadania/pt_br" TargetMode="External"/><Relationship Id="rId2" Type="http://schemas.openxmlformats.org/officeDocument/2006/relationships/hyperlink" Target="http://www.planalto.gov.b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pea.gov.br/" TargetMode="External"/><Relationship Id="rId5" Type="http://schemas.openxmlformats.org/officeDocument/2006/relationships/hyperlink" Target="https://ambitojuridico.com.br/" TargetMode="External"/><Relationship Id="rId4" Type="http://schemas.openxmlformats.org/officeDocument/2006/relationships/hyperlink" Target="http://www.gesuas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EC97F1-170E-4563-8A55-383B319D3C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t-BR" sz="4800" b="1" dirty="0"/>
              <a:t>CURSO DE FORMAÇÃO PARA CONSELHEIROS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4B534F-BFE7-440B-BDF7-9F80A937E3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t-BR" sz="2800" b="1" dirty="0"/>
              <a:t>SEGURIDADE SOCIAL E ASSISTÊNCIA SOCIAL: BENEFÍCIOS, SERVIÇOS E PROGRAMAS SOCIOASSISTENCIAIS</a:t>
            </a:r>
          </a:p>
          <a:p>
            <a:pPr algn="ctr"/>
            <a:r>
              <a:rPr lang="pt-BR" b="1" dirty="0"/>
              <a:t>ITAÚNA, NOVEMBRO DE 2021.</a:t>
            </a:r>
          </a:p>
        </p:txBody>
      </p:sp>
    </p:spTree>
    <p:extLst>
      <p:ext uri="{BB962C8B-B14F-4D97-AF65-F5344CB8AC3E}">
        <p14:creationId xmlns:p14="http://schemas.microsoft.com/office/powerpoint/2010/main" val="2954978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584203-7A00-4449-BF9C-0504D4D54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COMO SURGE O CONCEITO DE SEGURIDADE SOCIAL NO BRASIL?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2D25C78B-5A3B-4F5C-B624-EA1FB6D3CB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552701" y="2057400"/>
            <a:ext cx="6934200" cy="459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533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A09E0-D9DB-44C4-BE60-D5FF6E67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SEGURIDADE SOCIAL E ASSISTÊNCIA SOCIAL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3B033C3-BC01-4CAC-B93F-062E98EFC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85840" marR="285840" lvl="0" indent="380880"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t-BR" sz="2400" b="1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Art. 203.</a:t>
            </a:r>
            <a:r>
              <a:rPr lang="pt-BR" sz="2400" b="0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A assistência social será prestada a quem dela necessitar, independentemente de contribuição à seguridade social, e tem por objetivos:</a:t>
            </a:r>
          </a:p>
          <a:p>
            <a:pPr marL="285840" marR="285840" lvl="0" indent="380880"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t-BR" sz="2400" b="1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I - </a:t>
            </a:r>
            <a:r>
              <a:rPr lang="pt-BR" sz="2400" b="0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a proteção à família, à maternidade, à infância, à adolescência e à velhice;</a:t>
            </a:r>
          </a:p>
          <a:p>
            <a:pPr marL="285840" marR="285840" lvl="0" indent="380880"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t-BR" sz="2400" b="1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II - </a:t>
            </a:r>
            <a:r>
              <a:rPr lang="pt-BR" sz="2400" b="0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o amparo às crianças e adolescentes carentes;</a:t>
            </a:r>
          </a:p>
          <a:p>
            <a:pPr marL="285840" marR="285840" lvl="0" indent="380880"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t-BR" sz="2400" b="1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III -</a:t>
            </a:r>
            <a:r>
              <a:rPr lang="pt-BR" sz="2400" b="0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a promoção da integração ao mercado de trabalho;</a:t>
            </a:r>
          </a:p>
          <a:p>
            <a:pPr marL="285840" marR="285840" lvl="0" indent="380880"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t-BR" sz="2400" b="1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IV -</a:t>
            </a:r>
            <a:r>
              <a:rPr lang="pt-BR" sz="2400" b="0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a habilitação e reabilitação das pessoas portadoras de deficiência e a promoção de sua integração à vida comunitária;</a:t>
            </a:r>
          </a:p>
          <a:p>
            <a:pPr marL="285840" marR="285840" lvl="0" indent="380880" algn="just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t-BR" sz="2400" b="1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V -</a:t>
            </a:r>
            <a:r>
              <a:rPr lang="pt-BR" sz="2400" b="0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a garantia de um salário mínimo de benefício mensal à pessoa portadora de deficiência e ao idoso que comprovem não possuir meios de prover à própria manutenção ou de tê-la provida por sua família, conforme dispuser a lei.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5757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A09E0-D9DB-44C4-BE60-D5FF6E67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SEGURIDADE SOCIAL E ASSISTÊNCIA SOCIAL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3B033C3-BC01-4CAC-B93F-062E98EFC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44700"/>
            <a:ext cx="9613861" cy="4927600"/>
          </a:xfrm>
        </p:spPr>
        <p:txBody>
          <a:bodyPr>
            <a:normAutofit fontScale="40000" lnSpcReduction="20000"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pt-BR" sz="45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Art. 204.</a:t>
            </a:r>
            <a:r>
              <a:rPr lang="pt-BR" sz="45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45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 ações governamentais na área da assistência social serão realizadas com recursos do orçamento da seguridade social, previstos no art. 195, além de outras fontes, e organizadas com base nas seguintes diretrizes:</a:t>
            </a:r>
            <a:br>
              <a:rPr lang="pt-BR" sz="45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- descentralização político-administrativa, cabendo a coordenação e as normas gerais à esfera federal e a coordenação e a execução dos respectivos programas às esferas estadual e municipal, bem como a entidades beneficentes e de assistência social;</a:t>
            </a:r>
            <a:br>
              <a:rPr lang="pt-BR" sz="45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II - participação da população, por meio de organizações representativas, na formulação das políticas e no controle das ações em todos os níveis.</a:t>
            </a:r>
            <a:endParaRPr lang="pt-BR" sz="45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5000"/>
              </a:lnSpc>
              <a:buNone/>
            </a:pPr>
            <a:r>
              <a:rPr lang="pt-BR" sz="45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Parágrafo único. É facultado aos Estados e ao Distrito Federal vincular a programa de apoio à inclusão e promoção social até cinco décimos por cento de sua receita tributária líquida, vedada a aplicação desses recursos no pagamento de: </a:t>
            </a:r>
            <a:r>
              <a:rPr lang="pt-BR" sz="4500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(Redação dada ao p. único e seus incisos pela EC </a:t>
            </a:r>
            <a:r>
              <a:rPr lang="pt-BR" sz="4500" b="1" i="1" u="sng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42/03</a:t>
            </a:r>
            <a:r>
              <a:rPr lang="pt-BR" sz="4500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pt-BR" sz="45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- despesas com pessoal e encargos sociais;</a:t>
            </a:r>
            <a:br>
              <a:rPr lang="pt-BR" sz="45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II - serviço da dívida;</a:t>
            </a:r>
            <a:br>
              <a:rPr lang="pt-BR" sz="45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III - qualquer outra despesa corrente não vinculada diretamente aos investimentos ou ações apoiados.</a:t>
            </a:r>
            <a:br>
              <a:rPr lang="pt-BR" sz="45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45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2213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B51D58-BB10-4496-ACB6-62E7EFE96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ASSISTÊNCIA SOCIAL ANTES 1988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F468BC-5ED5-4DB5-AE0B-F9207D18E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Inexistência de programas institucionais na área social;</a:t>
            </a:r>
          </a:p>
          <a:p>
            <a:pPr rtl="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Atendimento às famílias de prole numerosa, os desvalidos, especialmente a maternidade, a infância, as colônias agrícolas etc.</a:t>
            </a:r>
          </a:p>
          <a:p>
            <a:pPr rtl="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Modelo filantrópico, assistencial, que visa promover ajuda.</a:t>
            </a:r>
          </a:p>
          <a:p>
            <a:pPr rtl="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Política de caráter fragmentado, diversificado, desorganizado e instável.</a:t>
            </a:r>
          </a:p>
          <a:p>
            <a:pPr rtl="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Primeiro </a:t>
            </a:r>
            <a:r>
              <a:rPr lang="pt-BR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damismo</a:t>
            </a:r>
            <a:r>
              <a:rPr lang="pt-BR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 a política partidária.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8464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B51D58-BB10-4496-ACB6-62E7EFE96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ASSISTÊNCIA SOCIAL ANTES 1988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F468BC-5ED5-4DB5-AE0B-F9207D18E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rtl="0">
              <a:lnSpc>
                <a:spcPct val="115000"/>
              </a:lnSpc>
            </a:pPr>
            <a:r>
              <a:rPr lang="pt-BR" sz="21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partir de 1942, as ações da Legião Brasileira de Assistência Social (LBA), foram redirecionadas e assumiram outras funções:</a:t>
            </a:r>
          </a:p>
          <a:p>
            <a:pPr rtl="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21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Atendimento das famílias dos pracinhas envolvidos na Segunda Guerra Mundial;</a:t>
            </a:r>
          </a:p>
          <a:p>
            <a:pPr rtl="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21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Oferta de uma política de âmbito Federal com vistas a promover certa centralização na política;</a:t>
            </a:r>
          </a:p>
          <a:p>
            <a:pPr rtl="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21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Promover assistência social à maternidade, à infância, a adolescência e aos desempregados;</a:t>
            </a:r>
          </a:p>
          <a:p>
            <a:pPr rtl="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21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Criação do Programa Nacional de Alimentação e Nutrição para o grupo materno-infantil em 1972;</a:t>
            </a:r>
          </a:p>
          <a:p>
            <a:pPr rtl="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21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Criação do Ministério da Previdência e Assistência Social em 1977, baseado na centralidade e exclusividade da ação federal.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6780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B51D58-BB10-4496-ACB6-62E7EFE96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ASSISTÊNCIA SOCIAL ANTES 1988</a:t>
            </a:r>
          </a:p>
        </p:txBody>
      </p:sp>
      <p:pic>
        <p:nvPicPr>
          <p:cNvPr id="6146" name="Picture 2" descr="Eleição de Representantes da Sociedade Civil para o Conselho Municipal de  Assistência Social - Prefeitura Municipal de Serafina Corrêa - RS">
            <a:extLst>
              <a:ext uri="{FF2B5EF4-FFF2-40B4-BE49-F238E27FC236}">
                <a16:creationId xmlns:a16="http://schemas.microsoft.com/office/drawing/2014/main" id="{8C05C33D-CFDA-47AA-9C74-8F2D27CE52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505909"/>
            <a:ext cx="3861706" cy="404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2D0F6F8-2678-4F4E-A579-018C3A451672}"/>
              </a:ext>
            </a:extLst>
          </p:cNvPr>
          <p:cNvSpPr txBox="1"/>
          <p:nvPr/>
        </p:nvSpPr>
        <p:spPr>
          <a:xfrm>
            <a:off x="787400" y="2274838"/>
            <a:ext cx="72898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pt-BR" sz="18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pt-BR" sz="18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1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assistencialismo realizava-se por meio de ações pontuais, fragmentadas, descontínuas e em desacordo das demais políticas e do conjunto das necessidades dos usuários. Isso porque reafirmava a exclusão social do indivíduo, o mínimo social não garantia a sobrevivência, promovia a reprodução de uma cultura subalterna e via o clientelismo como um instrumento de troca, barganha, fundada no favor e na benesse.</a:t>
            </a:r>
          </a:p>
        </p:txBody>
      </p:sp>
    </p:spTree>
    <p:extLst>
      <p:ext uri="{BB962C8B-B14F-4D97-AF65-F5344CB8AC3E}">
        <p14:creationId xmlns:p14="http://schemas.microsoft.com/office/powerpoint/2010/main" val="125259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E963DE-46DB-4C82-858A-E89E673B7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dirty="0"/>
              <a:t>ASSISTÊNCIA SOCIAL POLÍTICA PÚBLICA DE DIREITO DO CIDADÃO E RESPONSBILIDADE DO ESTADO</a:t>
            </a:r>
          </a:p>
        </p:txBody>
      </p:sp>
      <p:pic>
        <p:nvPicPr>
          <p:cNvPr id="4" name="Picture 4" descr="Assistência social x Assistencialismo: tem diferença? - Blog do GESUAS">
            <a:extLst>
              <a:ext uri="{FF2B5EF4-FFF2-40B4-BE49-F238E27FC236}">
                <a16:creationId xmlns:a16="http://schemas.microsoft.com/office/drawing/2014/main" id="{B845AACC-1415-4396-81D6-DEDC4EEAEC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2088166"/>
            <a:ext cx="5478362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C5B0B50-109A-4D7F-A3CC-BD256A990FC9}"/>
              </a:ext>
            </a:extLst>
          </p:cNvPr>
          <p:cNvSpPr txBox="1"/>
          <p:nvPr/>
        </p:nvSpPr>
        <p:spPr>
          <a:xfrm>
            <a:off x="927099" y="3429000"/>
            <a:ext cx="9613861" cy="3250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15000"/>
              </a:lnSpc>
            </a:pPr>
            <a:endParaRPr lang="pt-BR" sz="1800" b="0" i="0" dirty="0">
              <a:effectLst/>
              <a:latin typeface="Source Sans Pro, Helvetica Neue, Helvetica, Arial, sans-serif"/>
            </a:endParaRPr>
          </a:p>
          <a:p>
            <a:pPr rtl="0">
              <a:lnSpc>
                <a:spcPct val="115000"/>
              </a:lnSpc>
            </a:pPr>
            <a:endParaRPr lang="pt-BR" dirty="0">
              <a:latin typeface="Source Sans Pro, Helvetica Neue, Helvetica, Arial, sans-serif"/>
            </a:endParaRPr>
          </a:p>
          <a:p>
            <a:pPr rtl="0">
              <a:lnSpc>
                <a:spcPct val="115000"/>
              </a:lnSpc>
            </a:pPr>
            <a:endParaRPr lang="pt-BR" sz="1800" b="0" i="0" dirty="0">
              <a:effectLst/>
              <a:latin typeface="Source Sans Pro, Helvetica Neue, Helvetica, Arial, sans-serif"/>
            </a:endParaRPr>
          </a:p>
          <a:p>
            <a:pPr rtl="0">
              <a:lnSpc>
                <a:spcPct val="115000"/>
              </a:lnSpc>
            </a:pPr>
            <a:endParaRPr lang="pt-BR" dirty="0">
              <a:latin typeface="Source Sans Pro, Helvetica Neue, Helvetica, Arial, sans-serif"/>
            </a:endParaRPr>
          </a:p>
          <a:p>
            <a:pPr rtl="0">
              <a:lnSpc>
                <a:spcPct val="115000"/>
              </a:lnSpc>
            </a:pPr>
            <a:endParaRPr lang="pt-BR" sz="1800" b="0" i="0" dirty="0">
              <a:effectLst/>
              <a:latin typeface="Source Sans Pro, Helvetica Neue, Helvetica, Arial, sans-serif"/>
            </a:endParaRPr>
          </a:p>
          <a:p>
            <a:pPr rtl="0">
              <a:lnSpc>
                <a:spcPct val="115000"/>
              </a:lnSpc>
            </a:pPr>
            <a:endParaRPr lang="pt-BR" sz="1800" b="0" i="0" dirty="0">
              <a:effectLst/>
              <a:latin typeface="Source Sans Pro, Helvetica Neue, Helvetica, Arial, sans-serif"/>
            </a:endParaRPr>
          </a:p>
          <a:p>
            <a:pPr algn="just" rtl="0">
              <a:lnSpc>
                <a:spcPct val="115000"/>
              </a:lnSpc>
            </a:pPr>
            <a:endParaRPr lang="pt-BR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15000"/>
              </a:lnSpc>
            </a:pPr>
            <a:endParaRPr lang="pt-BR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15000"/>
              </a:lnSpc>
            </a:pPr>
            <a:r>
              <a:rPr lang="pt-BR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assistência social torna-se então uma política social não contributiva, não compensatória, redistributiva, por meio de benefícios. programas e serviços, afiançadora de direitos sociais.</a:t>
            </a:r>
          </a:p>
        </p:txBody>
      </p:sp>
    </p:spTree>
    <p:extLst>
      <p:ext uri="{BB962C8B-B14F-4D97-AF65-F5344CB8AC3E}">
        <p14:creationId xmlns:p14="http://schemas.microsoft.com/office/powerpoint/2010/main" val="408984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A09E0-D9DB-44C4-BE60-D5FF6E67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SEGURIDADE SOCIAL E ASSISTÊNCIA SOCIAL </a:t>
            </a:r>
          </a:p>
        </p:txBody>
      </p:sp>
      <p:pic>
        <p:nvPicPr>
          <p:cNvPr id="4" name="Espaço Reservado para Conteúdo 5">
            <a:extLst>
              <a:ext uri="{FF2B5EF4-FFF2-40B4-BE49-F238E27FC236}">
                <a16:creationId xmlns:a16="http://schemas.microsoft.com/office/drawing/2014/main" id="{2E7EAC8E-576B-4643-883F-8348A9F89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906257" y="1981200"/>
            <a:ext cx="5163461" cy="4737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4987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A09E0-D9DB-44C4-BE60-D5FF6E67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SEGURIDADE SOCIAL E ASSISTÊNCIA SOCIAL </a:t>
            </a:r>
          </a:p>
        </p:txBody>
      </p:sp>
      <p:pic>
        <p:nvPicPr>
          <p:cNvPr id="7" name="Espaço Reservado para Conteúdo 3">
            <a:extLst>
              <a:ext uri="{FF2B5EF4-FFF2-40B4-BE49-F238E27FC236}">
                <a16:creationId xmlns:a16="http://schemas.microsoft.com/office/drawing/2014/main" id="{9FC5EF78-BAAA-47C8-8D24-C9B853E5DC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680320" y="2101398"/>
            <a:ext cx="9613861" cy="46169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0863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8ABD97-7AF4-4144-AB7B-BCCF36841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A ASSISTÊNCIA SOCIAL SE ORGANIZA?</a:t>
            </a:r>
          </a:p>
        </p:txBody>
      </p:sp>
      <p:pic>
        <p:nvPicPr>
          <p:cNvPr id="1026" name="Picture 2" descr="1ª JORNADA MUNICIPAL DE ASSISTÊNCIA SOCIAL - ppt carregar">
            <a:extLst>
              <a:ext uri="{FF2B5EF4-FFF2-40B4-BE49-F238E27FC236}">
                <a16:creationId xmlns:a16="http://schemas.microsoft.com/office/drawing/2014/main" id="{6F04CF19-4872-465F-8DC4-1E821E7304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39" y="1919288"/>
            <a:ext cx="8775662" cy="473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852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08EE26-32FA-4901-BF34-D3AA7537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SERVIÇOS – BENEFÍCIOS – PROGRAMAS </a:t>
            </a:r>
          </a:p>
        </p:txBody>
      </p:sp>
      <p:pic>
        <p:nvPicPr>
          <p:cNvPr id="4098" name="Picture 2" descr="EIXO 5 GESTÃO DOS BENEFÍCIOS DO SUAS - PDF Download grátis">
            <a:extLst>
              <a:ext uri="{FF2B5EF4-FFF2-40B4-BE49-F238E27FC236}">
                <a16:creationId xmlns:a16="http://schemas.microsoft.com/office/drawing/2014/main" id="{8AD20453-9717-49C7-9097-73C21A077F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1970088"/>
            <a:ext cx="8222380" cy="464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226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A35798-7168-4EA5-94A8-12DDEEC8B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SERVIÇOS - ASSISTÊNCIA SOCIAL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6BD44941-3FCE-4224-BE50-5B695A0912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7371571"/>
              </p:ext>
            </p:extLst>
          </p:nvPr>
        </p:nvGraphicFramePr>
        <p:xfrm>
          <a:off x="680321" y="1988820"/>
          <a:ext cx="9771780" cy="4541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77326">
                  <a:extLst>
                    <a:ext uri="{9D8B030D-6E8A-4147-A177-3AD203B41FA5}">
                      <a16:colId xmlns:a16="http://schemas.microsoft.com/office/drawing/2014/main" val="1971812083"/>
                    </a:ext>
                  </a:extLst>
                </a:gridCol>
                <a:gridCol w="3329307">
                  <a:extLst>
                    <a:ext uri="{9D8B030D-6E8A-4147-A177-3AD203B41FA5}">
                      <a16:colId xmlns:a16="http://schemas.microsoft.com/office/drawing/2014/main" val="3120567787"/>
                    </a:ext>
                  </a:extLst>
                </a:gridCol>
                <a:gridCol w="3265147">
                  <a:extLst>
                    <a:ext uri="{9D8B030D-6E8A-4147-A177-3AD203B41FA5}">
                      <a16:colId xmlns:a16="http://schemas.microsoft.com/office/drawing/2014/main" val="3017539155"/>
                    </a:ext>
                  </a:extLst>
                </a:gridCol>
              </a:tblGrid>
              <a:tr h="458096">
                <a:tc>
                  <a:txBody>
                    <a:bodyPr/>
                    <a:lstStyle/>
                    <a:p>
                      <a:r>
                        <a:rPr lang="pt-BR" sz="1400" dirty="0"/>
                        <a:t>PROTEÇÃO SOCIAL BÁSICA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PROTEÇÃO SOCIAL ESPECIAL DE MÉDIA COMPLEXIDADE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PROTEÇÃO SOCIAL DE ALTA COMPLEXIDADE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609921"/>
                  </a:ext>
                </a:extLst>
              </a:tr>
              <a:tr h="3287509">
                <a:tc>
                  <a:txBody>
                    <a:bodyPr/>
                    <a:lstStyle/>
                    <a:p>
                      <a:r>
                        <a:rPr lang="pt-BR" sz="1400" dirty="0"/>
                        <a:t>a)Serviço de Proteção e Atendimento Integral à Família - PAIF;</a:t>
                      </a:r>
                    </a:p>
                    <a:p>
                      <a:r>
                        <a:rPr lang="pt-BR" sz="1400" dirty="0"/>
                        <a:t> b) Serviço de Convivência e Fortalecimento de Vínculos; </a:t>
                      </a:r>
                    </a:p>
                    <a:p>
                      <a:r>
                        <a:rPr lang="pt-BR" sz="1400" dirty="0"/>
                        <a:t>c) Serviço de Proteção Social Básica no domicílio para pessoas com deficiência e idosas.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lphaLcParenR"/>
                      </a:pPr>
                      <a:r>
                        <a:rPr lang="pt-BR" sz="1400" dirty="0"/>
                        <a:t>Serviço de Proteção e Atendimento Especializado a Famílias e Indivíduos - PAEFI;</a:t>
                      </a:r>
                    </a:p>
                    <a:p>
                      <a:pPr marL="342900" indent="-342900">
                        <a:buAutoNum type="alphaLcParenR"/>
                      </a:pPr>
                      <a:r>
                        <a:rPr lang="pt-BR" sz="1400" dirty="0"/>
                        <a:t> Serviço Especializado em Abordagem Social;</a:t>
                      </a:r>
                    </a:p>
                    <a:p>
                      <a:pPr marL="342900" indent="-342900">
                        <a:buAutoNum type="alphaLcParenR"/>
                      </a:pPr>
                      <a:r>
                        <a:rPr lang="pt-BR" sz="1400" dirty="0"/>
                        <a:t>Serviço de Proteção Social a Adolescentes em Cumprimento de Medida Socioeducativa de Liberdade Assistida - LA, e de Prestação de Serviços à Comunidade - PSC; </a:t>
                      </a:r>
                    </a:p>
                    <a:p>
                      <a:pPr marL="342900" indent="-342900">
                        <a:buAutoNum type="alphaLcParenR"/>
                      </a:pPr>
                      <a:r>
                        <a:rPr lang="pt-BR" sz="1400" dirty="0"/>
                        <a:t>Serviço de Proteção Social Especial para Pessoas com Deficiência, Idosos(as) e suas Famílias; </a:t>
                      </a:r>
                    </a:p>
                    <a:p>
                      <a:pPr marL="342900" indent="-342900">
                        <a:buAutoNum type="alphaLcParenR"/>
                      </a:pPr>
                      <a:r>
                        <a:rPr lang="pt-BR" sz="1400" dirty="0"/>
                        <a:t>Serviço Especializado para Pessoas em Situação de Rua.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lphaLcParenR"/>
                      </a:pPr>
                      <a:r>
                        <a:rPr lang="pt-BR" sz="1400" dirty="0"/>
                        <a:t>Serviço de Acolhimento Institucional, nas seguintes modalidades:</a:t>
                      </a:r>
                    </a:p>
                    <a:p>
                      <a:pPr marL="0" indent="0">
                        <a:buNone/>
                      </a:pPr>
                      <a:r>
                        <a:rPr lang="pt-BR" sz="1400" dirty="0"/>
                        <a:t>- abrigo institucional;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pt-BR" sz="1400" dirty="0" err="1"/>
                        <a:t>Casa-Lar</a:t>
                      </a:r>
                      <a:r>
                        <a:rPr lang="pt-BR" sz="1400" dirty="0"/>
                        <a:t>;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pt-BR" sz="1400" dirty="0"/>
                        <a:t>Casa de Passagem;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pt-BR" sz="1400" dirty="0"/>
                        <a:t>Residência Inclusiva.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pt-BR" sz="1400" dirty="0"/>
                        <a:t>b) Serviço de Acolhimento em República;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pt-BR" sz="1400" dirty="0"/>
                        <a:t>c) Serviço de Acolhimento em Família Acolhedora;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pt-BR" sz="1400" dirty="0"/>
                        <a:t>d) Serviço de Proteção em Situações de Calamidades Públicas e de Emergências.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035137"/>
                  </a:ext>
                </a:extLst>
              </a:tr>
              <a:tr h="458096">
                <a:tc>
                  <a:txBody>
                    <a:bodyPr/>
                    <a:lstStyle/>
                    <a:p>
                      <a:r>
                        <a:rPr lang="pt-BR" sz="1400" dirty="0"/>
                        <a:t>CRAS – ENTIDADES DE ASSISTÊNCIA SOCIAL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CREAS – ENTIDADES DE ASSISTÊNCIA 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ABRIGO CRIANÇAS/ILPI IDOSOS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596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038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48E4DC-2F8F-4CC7-B8F3-7BBFB5D56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BENEFÍCIOS - ASSISTÊNCIA SOCIAL 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F91F1C71-9229-4005-A17D-7A22D5A1E6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31607" y="2034761"/>
            <a:ext cx="5017759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96DE428-72DF-4E24-97BE-3EEBA000F5E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472025" y="3210664"/>
            <a:ext cx="2904840" cy="22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27FF998-1AFB-46A2-8F16-6010FCD7277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231281" y="1999447"/>
            <a:ext cx="1675079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FDBE4F8-9013-4F7A-892D-8F0B799793D2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9906360" y="2232629"/>
            <a:ext cx="228564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99B03EC-6C54-4CE4-B742-753685E38746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8599524" y="3683616"/>
            <a:ext cx="1635839" cy="1462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Prefeitura de Caxias decreta situação de calamidade pública - Prefeitura de  Caxias do Sul">
            <a:extLst>
              <a:ext uri="{FF2B5EF4-FFF2-40B4-BE49-F238E27FC236}">
                <a16:creationId xmlns:a16="http://schemas.microsoft.com/office/drawing/2014/main" id="{8C4E640A-71D6-44BE-B508-EDC8245CB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220" y="5146296"/>
            <a:ext cx="2688779" cy="149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741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66570A-19DE-4EA0-AD7B-4096516AC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PROGRAMAS –ASSISTÊNCIA SOCIAL</a:t>
            </a:r>
          </a:p>
        </p:txBody>
      </p:sp>
      <p:pic>
        <p:nvPicPr>
          <p:cNvPr id="7176" name="Picture 8">
            <a:extLst>
              <a:ext uri="{FF2B5EF4-FFF2-40B4-BE49-F238E27FC236}">
                <a16:creationId xmlns:a16="http://schemas.microsoft.com/office/drawing/2014/main" id="{81FE15B3-AE32-4B3F-A345-359780C801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2069592"/>
            <a:ext cx="6464300" cy="271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B72C52AF-905C-41F2-ADCE-47CD48FC68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94035"/>
              </p:ext>
            </p:extLst>
          </p:nvPr>
        </p:nvGraphicFramePr>
        <p:xfrm>
          <a:off x="7112000" y="2069593"/>
          <a:ext cx="3771900" cy="471102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val="3208061772"/>
                    </a:ext>
                  </a:extLst>
                </a:gridCol>
              </a:tblGrid>
              <a:tr h="614384">
                <a:tc>
                  <a:txBody>
                    <a:bodyPr/>
                    <a:lstStyle/>
                    <a:p>
                      <a:r>
                        <a:rPr lang="pt-BR" dirty="0"/>
                        <a:t>PROGRAMA BOLSA FAMÍLIA /AUXÍLIO BRASIL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915660"/>
                  </a:ext>
                </a:extLst>
              </a:tr>
              <a:tr h="386459">
                <a:tc>
                  <a:txBody>
                    <a:bodyPr/>
                    <a:lstStyle/>
                    <a:p>
                      <a:r>
                        <a:rPr lang="pt-BR" dirty="0"/>
                        <a:t>TARIFA SOCIAL DE ENERGIA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309108"/>
                  </a:ext>
                </a:extLst>
              </a:tr>
              <a:tr h="351076">
                <a:tc>
                  <a:txBody>
                    <a:bodyPr/>
                    <a:lstStyle/>
                    <a:p>
                      <a:r>
                        <a:rPr lang="pt-BR" dirty="0"/>
                        <a:t>CARTEIRA DO IDOSO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658789"/>
                  </a:ext>
                </a:extLst>
              </a:tr>
              <a:tr h="435683">
                <a:tc>
                  <a:txBody>
                    <a:bodyPr/>
                    <a:lstStyle/>
                    <a:p>
                      <a:r>
                        <a:rPr lang="pt-BR" dirty="0"/>
                        <a:t>ISENÇÃO PARA CONCURSO PÚBLICO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055394"/>
                  </a:ext>
                </a:extLst>
              </a:tr>
              <a:tr h="351076">
                <a:tc>
                  <a:txBody>
                    <a:bodyPr/>
                    <a:lstStyle/>
                    <a:p>
                      <a:r>
                        <a:rPr lang="pt-BR" dirty="0"/>
                        <a:t>ISENÇÃO PARA O ENEM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43744"/>
                  </a:ext>
                </a:extLst>
              </a:tr>
              <a:tr h="435683">
                <a:tc>
                  <a:txBody>
                    <a:bodyPr/>
                    <a:lstStyle/>
                    <a:p>
                      <a:r>
                        <a:rPr lang="pt-BR" dirty="0"/>
                        <a:t>ISENÇÃO 2° VIA IDENTIDADE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038754"/>
                  </a:ext>
                </a:extLst>
              </a:tr>
              <a:tr h="622403">
                <a:tc>
                  <a:txBody>
                    <a:bodyPr/>
                    <a:lstStyle/>
                    <a:p>
                      <a:r>
                        <a:rPr lang="pt-BR" dirty="0"/>
                        <a:t>PROGRAMAS HABITACIONAIS BAIXA RENDA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241728"/>
                  </a:ext>
                </a:extLst>
              </a:tr>
              <a:tr h="614384">
                <a:tc>
                  <a:txBody>
                    <a:bodyPr/>
                    <a:lstStyle/>
                    <a:p>
                      <a:r>
                        <a:rPr lang="pt-BR" dirty="0"/>
                        <a:t>CONTRIBUIÇÃO 5% DONA (O) DE CASA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46661"/>
                  </a:ext>
                </a:extLst>
              </a:tr>
              <a:tr h="351076">
                <a:tc>
                  <a:txBody>
                    <a:bodyPr/>
                    <a:lstStyle/>
                    <a:p>
                      <a:r>
                        <a:rPr lang="pt-BR" dirty="0"/>
                        <a:t>BPC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687664"/>
                  </a:ext>
                </a:extLst>
              </a:tr>
              <a:tr h="435683">
                <a:tc>
                  <a:txBody>
                    <a:bodyPr/>
                    <a:lstStyle/>
                    <a:p>
                      <a:r>
                        <a:rPr lang="pt-BR" dirty="0"/>
                        <a:t>SERVIÇOS SOCIOASSISTENCIAIS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372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7427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66570A-19DE-4EA0-AD7B-4096516AC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SE SABE SOBRE O AUXÍLIO BRASIL?</a:t>
            </a:r>
          </a:p>
        </p:txBody>
      </p:sp>
      <p:pic>
        <p:nvPicPr>
          <p:cNvPr id="7176" name="Picture 8">
            <a:extLst>
              <a:ext uri="{FF2B5EF4-FFF2-40B4-BE49-F238E27FC236}">
                <a16:creationId xmlns:a16="http://schemas.microsoft.com/office/drawing/2014/main" id="{81FE15B3-AE32-4B3F-A345-359780C801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2069592"/>
            <a:ext cx="6464300" cy="271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aixa divulga calendário de pagamento do Auxílio Brasil. - Portal G37 -  Portal Jornal Blog Notícias de Divinópolis e do Centro-Oeste de Minas  Gerais.">
            <a:extLst>
              <a:ext uri="{FF2B5EF4-FFF2-40B4-BE49-F238E27FC236}">
                <a16:creationId xmlns:a16="http://schemas.microsoft.com/office/drawing/2014/main" id="{A9199076-A86D-4DA6-A5CD-AB25238F7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2171192"/>
            <a:ext cx="3822700" cy="433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174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F42E4-FE21-4C7E-8ECF-C01603868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SE SABE SOBRE O AUXÍLIO BRASIL?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8F5583-5BB0-4EA3-B31F-F5FCA8ACE6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082800"/>
            <a:ext cx="6400897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C03B6CC-AF09-42D7-95C9-568319D8748C}"/>
              </a:ext>
            </a:extLst>
          </p:cNvPr>
          <p:cNvSpPr txBox="1"/>
          <p:nvPr/>
        </p:nvSpPr>
        <p:spPr>
          <a:xfrm>
            <a:off x="7081218" y="1993900"/>
            <a:ext cx="485678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pt-BR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Criado por meio da </a:t>
            </a: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Medida Provisória nº 1.061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de 9 de agosto de 2021, o </a:t>
            </a:r>
            <a:r>
              <a:rPr lang="pt-BR" sz="1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Programa Auxílio Brasil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contempla nove modalidades diferentes de benefícios. As três primeiras formam o núcleo básico do novo programa, enquanto as demais o complementam com ferramentas de inserção socioeconômica:</a:t>
            </a:r>
          </a:p>
          <a:p>
            <a:pPr algn="just" fontAlgn="base"/>
            <a:endParaRPr lang="pt-BR" sz="14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1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Benefício Primeira Infância: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destinado às famílias que possuam em sua composição crianças com idade entre zero e 36 meses incompletos. 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R$130,00 (até 5)</a:t>
            </a:r>
            <a:endParaRPr lang="pt-BR" sz="14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endParaRPr lang="pt-BR" sz="14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1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Benefício Composição Familiar: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diferente da atual estrutura do Bolsa Família, que limita o benefício aos jovens de até 17 anos, será direcionado também a jovens de 18 a 21 anos incompletos. O objetivo é incentivar esse grupo a permanecer nos estudos para concluir pelo menos um nível de escolarização formal. R$65,00 </a:t>
            </a:r>
          </a:p>
          <a:p>
            <a:pPr algn="l" fontAlgn="base"/>
            <a:r>
              <a:rPr lang="pt-BR" b="0" i="0" dirty="0">
                <a:solidFill>
                  <a:schemeClr val="bg1"/>
                </a:solidFill>
                <a:effectLst/>
                <a:latin typeface="rawlin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5555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F42E4-FE21-4C7E-8ECF-C01603868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8F5583-5BB0-4EA3-B31F-F5FCA8ACE6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082800"/>
            <a:ext cx="6400897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C03B6CC-AF09-42D7-95C9-568319D8748C}"/>
              </a:ext>
            </a:extLst>
          </p:cNvPr>
          <p:cNvSpPr txBox="1"/>
          <p:nvPr/>
        </p:nvSpPr>
        <p:spPr>
          <a:xfrm>
            <a:off x="7081218" y="1993900"/>
            <a:ext cx="485678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pt-BR" sz="1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Benefício de Superação da Extrema Pobreza: 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 após receber os benefícios anteriores a renda mensal per capita da família não superar a linha da extrema pobreza, ela terá direito a um apoio financeiro sem limitações relacionadas ao número de integrantes do núcleo familiar</a:t>
            </a:r>
            <a:r>
              <a:rPr lang="pt-BR" sz="1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Percapta</a:t>
            </a:r>
            <a:r>
              <a:rPr lang="pt-BR" sz="1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R$100,00 </a:t>
            </a:r>
          </a:p>
          <a:p>
            <a:pPr algn="just" fontAlgn="base"/>
            <a:endParaRPr lang="pt-BR" sz="14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1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Auxílio Esporte Escolar: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destinado a estudantes com idades entre 12 e 17 anos incompletos que sejam membros de famílias beneficiárias do Auxílio Brasil e que se destacarem em competições oficiais do sistema de jogos escolares brasileiros. </a:t>
            </a:r>
            <a:r>
              <a:rPr lang="pt-BR" sz="1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12 parcelas de R$100,00 e  01 de R$1000,00</a:t>
            </a:r>
          </a:p>
          <a:p>
            <a:pPr algn="just" fontAlgn="base"/>
            <a:endParaRPr lang="pt-BR" sz="14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1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Bolsa de Iniciação Científica Júnior: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para estudantes com bom desempenho em competições acadêmicas e científicas e que sejam beneficiários do Auxílio Brasil. A transferência do valor será feita em 12 parcelas mensais. Não há número máximo de beneficiários por núcleo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rawline"/>
              </a:rPr>
              <a:t> familiar.</a:t>
            </a:r>
          </a:p>
          <a:p>
            <a:pPr algn="just" fontAlgn="base"/>
            <a:r>
              <a:rPr lang="pt-BR" sz="1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12 parcelas de R$100,00 e  01 de R$1000,00</a:t>
            </a:r>
            <a:endParaRPr lang="pt-BR" sz="16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endParaRPr lang="pt-BR" b="0" i="0" dirty="0">
              <a:solidFill>
                <a:srgbClr val="555555"/>
              </a:solidFill>
              <a:effectLst/>
              <a:latin typeface="rawline"/>
            </a:endParaRPr>
          </a:p>
        </p:txBody>
      </p:sp>
    </p:spTree>
    <p:extLst>
      <p:ext uri="{BB962C8B-B14F-4D97-AF65-F5344CB8AC3E}">
        <p14:creationId xmlns:p14="http://schemas.microsoft.com/office/powerpoint/2010/main" val="577770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F42E4-FE21-4C7E-8ECF-C01603868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8F5583-5BB0-4EA3-B31F-F5FCA8ACE6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082800"/>
            <a:ext cx="6400897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C03B6CC-AF09-42D7-95C9-568319D8748C}"/>
              </a:ext>
            </a:extLst>
          </p:cNvPr>
          <p:cNvSpPr txBox="1"/>
          <p:nvPr/>
        </p:nvSpPr>
        <p:spPr>
          <a:xfrm>
            <a:off x="7081218" y="1993900"/>
            <a:ext cx="485678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pt-BR" sz="1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Auxílio Criança Cidadã: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direcionado ao responsável por família com criança de zero a 48 meses incompletos que consiga fonte de renda mas não encontre vaga em creches públicas ou privadas da rede conveniada. O valor será pago até a criança completar 48 meses de vida, e o limite por núcleo familiar ainda será regulamentado. </a:t>
            </a:r>
            <a:r>
              <a:rPr lang="pt-BR" sz="1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R$200,00 parcial e R$300,00 integral</a:t>
            </a:r>
          </a:p>
          <a:p>
            <a:pPr algn="just" fontAlgn="base"/>
            <a:endParaRPr lang="pt-BR" sz="12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1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Auxílio Inclusão Produtiva Rural: 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é a concessão de um auxílio financeiro mensal para que o cidadão possa começar a investir em uma produção rural própria. Pelo benefício, ele receberá capacitação de técnico agrícola sobre manejo na agricultura familiar. </a:t>
            </a:r>
            <a:r>
              <a:rPr lang="pt-BR" sz="1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R$200,00</a:t>
            </a:r>
          </a:p>
          <a:p>
            <a:pPr algn="just" fontAlgn="base"/>
            <a:endParaRPr lang="pt-BR" sz="12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1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Auxílio Inclusão Produtiva Urbana: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é um incentivo para o beneficiário integrar o mercado formal de trabalho, com a garantia de que, caso mantenha os demais requisitos do Auxílio Brasil, será apoiado pelo Governo Federal. </a:t>
            </a:r>
            <a:r>
              <a:rPr lang="pt-BR" sz="1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R$200,00</a:t>
            </a:r>
          </a:p>
          <a:p>
            <a:pPr algn="just" fontAlgn="base"/>
            <a:endParaRPr lang="pt-BR" sz="12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1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Benefício Compensatório de Transição: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para famílias que estavam na folha de pagamento do Bolsa Família e perderem parte do valor recebido em decorrência do enquadramento no Auxílio Brasil. Será concedido no período de implementação do novo programa e mantido até que haja majoração do valor recebido pela família ou até que não se enquadre mais nos critérios de elegibilidade.</a:t>
            </a:r>
          </a:p>
        </p:txBody>
      </p:sp>
    </p:spTree>
    <p:extLst>
      <p:ext uri="{BB962C8B-B14F-4D97-AF65-F5344CB8AC3E}">
        <p14:creationId xmlns:p14="http://schemas.microsoft.com/office/powerpoint/2010/main" val="2437867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BC5FD7-9330-4D17-B72E-2BDD583FA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AUXÍLIO BRASIL</a:t>
            </a:r>
          </a:p>
        </p:txBody>
      </p:sp>
      <p:pic>
        <p:nvPicPr>
          <p:cNvPr id="4098" name="Picture 2" descr="Governo começa a pagar Auxílio Brasil na quarta (17); veja calendário -  Notícias - R7 Brasília">
            <a:extLst>
              <a:ext uri="{FF2B5EF4-FFF2-40B4-BE49-F238E27FC236}">
                <a16:creationId xmlns:a16="http://schemas.microsoft.com/office/drawing/2014/main" id="{35E07864-8920-47B3-8FC6-E83137EEA6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843" y="2387600"/>
            <a:ext cx="5821690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A78EFB7-6BEC-4FBE-9AAF-626CC4544127}"/>
              </a:ext>
            </a:extLst>
          </p:cNvPr>
          <p:cNvSpPr txBox="1"/>
          <p:nvPr/>
        </p:nvSpPr>
        <p:spPr>
          <a:xfrm>
            <a:off x="97467" y="2136339"/>
            <a:ext cx="599853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pt-BR" sz="3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Todas as famílias beneficiadas pelo Bolsa Família no mês de outubro de 2021 serão incluídas automaticamente no Auxílio Brasil, sem a exigência de recadastramento.</a:t>
            </a:r>
            <a:endParaRPr lang="pt-BR" sz="3200" b="1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633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A64309-815C-4410-87A8-94E2BBE5E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ENFRAQUECIMENTO DA POLÍTICA DE ASSISTÊNCIA SOCIAL </a:t>
            </a:r>
          </a:p>
        </p:txBody>
      </p:sp>
      <p:pic>
        <p:nvPicPr>
          <p:cNvPr id="8194" name="Picture 2" descr="No Brasil inteiro os movimentos sociais se mobilizaram contra a PEC do Teto dos Gastos">
            <a:extLst>
              <a:ext uri="{FF2B5EF4-FFF2-40B4-BE49-F238E27FC236}">
                <a16:creationId xmlns:a16="http://schemas.microsoft.com/office/drawing/2014/main" id="{D8F37E7A-D9E9-433C-8989-33673176A3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291" y="2505909"/>
            <a:ext cx="5432994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094CB4E-F0EE-4E9C-BA9A-98B1547E29CC}"/>
              </a:ext>
            </a:extLst>
          </p:cNvPr>
          <p:cNvSpPr txBox="1"/>
          <p:nvPr/>
        </p:nvSpPr>
        <p:spPr>
          <a:xfrm>
            <a:off x="680321" y="2690336"/>
            <a:ext cx="55680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“A Política de Assistência Social é a que sofre mais diretamente os impactos da EC 95, uma vez que diferentemente da Saúde e Educação, ainda não possui um mínimo percentual da arrecadação pactuado para cada esfera de governo”. 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8314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017600-56A4-4C85-89A7-FF50EE37F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SEGURIDADE SOCIAL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4BEC09E-9747-4ECA-B6FB-CFC3D77037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940" y="5079709"/>
            <a:ext cx="2886075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3 3d Puzzle Peças Ilustração Vetorial - Arte vetorial de stock e mais  imagens de Kit modelo - iStock">
            <a:extLst>
              <a:ext uri="{FF2B5EF4-FFF2-40B4-BE49-F238E27FC236}">
                <a16:creationId xmlns:a16="http://schemas.microsoft.com/office/drawing/2014/main" id="{FE5B3921-81DB-48B7-A5A1-829AB6788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305" y="2514600"/>
            <a:ext cx="6101395" cy="402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1A798D6-A4F6-4E21-865F-21D9638FA64D}"/>
              </a:ext>
            </a:extLst>
          </p:cNvPr>
          <p:cNvSpPr txBox="1"/>
          <p:nvPr/>
        </p:nvSpPr>
        <p:spPr>
          <a:xfrm>
            <a:off x="680321" y="2759073"/>
            <a:ext cx="4831479" cy="218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lnSpc>
                <a:spcPct val="115000"/>
              </a:lnSpc>
            </a:pP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Art. 194.</a:t>
            </a:r>
            <a:r>
              <a:rPr lang="pt-BR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seguridade social compreende um conjunto integrado de ações de iniciativa dos Poderes Públicos e da sociedade, destinadas a assegurar os direitos relativos à saúde, à previdência e à assistência social.</a:t>
            </a:r>
            <a:endParaRPr lang="pt-BR" sz="20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857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31F17-DB7D-49DB-966B-5B70869D1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OBRIGADA!!</a:t>
            </a:r>
          </a:p>
        </p:txBody>
      </p:sp>
      <p:pic>
        <p:nvPicPr>
          <p:cNvPr id="7172" name="Picture 4" descr="Caetano Veloso | Caetano veloso, Letras de musicas, Veloso">
            <a:extLst>
              <a:ext uri="{FF2B5EF4-FFF2-40B4-BE49-F238E27FC236}">
                <a16:creationId xmlns:a16="http://schemas.microsoft.com/office/drawing/2014/main" id="{DB849630-5A77-4A32-A4B4-8BAC7EF623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99" y="2273300"/>
            <a:ext cx="4203701" cy="412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290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73FEFC-E7CD-4F49-8176-C8EC59E6E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 Bibliográfica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63775D-DC8A-4108-B5AC-552F08F79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dirty="0">
                <a:hlinkClick r:id="rId2"/>
              </a:rPr>
              <a:t>www.planalto.gov.br</a:t>
            </a:r>
            <a:r>
              <a:rPr lang="pt-BR" dirty="0"/>
              <a:t> – Constituição Federal de 1988</a:t>
            </a:r>
          </a:p>
          <a:p>
            <a:pPr marL="0" indent="0">
              <a:buNone/>
            </a:pPr>
            <a:r>
              <a:rPr lang="pt-BR" dirty="0">
                <a:hlinkClick r:id="rId3"/>
              </a:rPr>
              <a:t>www.gov.br/cidadania/pt_br</a:t>
            </a:r>
            <a:r>
              <a:rPr lang="pt-BR" dirty="0"/>
              <a:t> -  Cadastro Único/Auxílio Brasil</a:t>
            </a:r>
          </a:p>
          <a:p>
            <a:pPr marL="0" indent="0">
              <a:buNone/>
            </a:pPr>
            <a:r>
              <a:rPr lang="pt-BR" dirty="0">
                <a:hlinkClick r:id="rId4"/>
              </a:rPr>
              <a:t>www.gesuas.com.br</a:t>
            </a:r>
            <a:r>
              <a:rPr lang="pt-BR" dirty="0"/>
              <a:t> – A História da Assistência Social no Brasil </a:t>
            </a:r>
          </a:p>
          <a:p>
            <a:pPr marL="0" indent="0">
              <a:buNone/>
            </a:pPr>
            <a:r>
              <a:rPr lang="pt-BR" dirty="0">
                <a:hlinkClick r:id="rId5"/>
              </a:rPr>
              <a:t>https://ambitojuridico.com.br</a:t>
            </a:r>
            <a:r>
              <a:rPr lang="pt-BR" dirty="0"/>
              <a:t> – A seguridade social e assistência social: direito do cidadão e dever do estado</a:t>
            </a:r>
          </a:p>
          <a:p>
            <a:pPr marL="0" indent="0">
              <a:buNone/>
            </a:pPr>
            <a:r>
              <a:rPr lang="pt-BR" dirty="0"/>
              <a:t>Medida Provisória Nº1.061 de  9/08/2021 – Institui o Programa Auxílio Brasil</a:t>
            </a:r>
          </a:p>
          <a:p>
            <a:pPr marL="0" indent="0">
              <a:buNone/>
            </a:pPr>
            <a:r>
              <a:rPr lang="pt-BR" dirty="0"/>
              <a:t>Decreto Nº 10.852 de 8/11/2021 – Regulamenta </a:t>
            </a:r>
            <a:r>
              <a:rPr lang="pt-BR"/>
              <a:t>o  Programa Auxílio </a:t>
            </a:r>
            <a:r>
              <a:rPr lang="pt-BR" dirty="0"/>
              <a:t>Brasil</a:t>
            </a:r>
          </a:p>
          <a:p>
            <a:pPr marL="0" indent="0">
              <a:buNone/>
            </a:pPr>
            <a:r>
              <a:rPr lang="pt-BR" dirty="0">
                <a:hlinkClick r:id="rId6"/>
              </a:rPr>
              <a:t>www.ipea.gov.br</a:t>
            </a:r>
            <a:r>
              <a:rPr lang="pt-BR" dirty="0"/>
              <a:t> – Seguridade social: redefinindo o alcance da cidadania</a:t>
            </a:r>
          </a:p>
        </p:txBody>
      </p:sp>
    </p:spTree>
    <p:extLst>
      <p:ext uri="{BB962C8B-B14F-4D97-AF65-F5344CB8AC3E}">
        <p14:creationId xmlns:p14="http://schemas.microsoft.com/office/powerpoint/2010/main" val="391972569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m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TM04033917[[fn=Berlim]]</Template>
  <TotalTime>356</TotalTime>
  <Words>1698</Words>
  <Application>Microsoft Office PowerPoint</Application>
  <PresentationFormat>Widescreen</PresentationFormat>
  <Paragraphs>117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1" baseType="lpstr">
      <vt:lpstr>Microsoft YaHei</vt:lpstr>
      <vt:lpstr>Arial</vt:lpstr>
      <vt:lpstr>Arial</vt:lpstr>
      <vt:lpstr>rawline</vt:lpstr>
      <vt:lpstr>Source Sans Pro, Helvetica Neue, Helvetica, Arial, sans-serif</vt:lpstr>
      <vt:lpstr>Trebuchet MS</vt:lpstr>
      <vt:lpstr>Berlim</vt:lpstr>
      <vt:lpstr>CURSO DE FORMAÇÃO PARA CONSELHEIROS</vt:lpstr>
      <vt:lpstr>COMO SURGE O CONCEITO DE SEGURIDADE SOCIAL NO BRASIL?</vt:lpstr>
      <vt:lpstr>SEGURIDADE SOCIAL E ASSISTÊNCIA SOCIAL </vt:lpstr>
      <vt:lpstr>SEGURIDADE SOCIAL E ASSISTÊNCIA SOCIAL </vt:lpstr>
      <vt:lpstr>ASSISTÊNCIA SOCIAL ANTES 1988</vt:lpstr>
      <vt:lpstr>ASSISTÊNCIA SOCIAL ANTES 1988</vt:lpstr>
      <vt:lpstr>ASSISTÊNCIA SOCIAL ANTES 1988</vt:lpstr>
      <vt:lpstr>ASSISTÊNCIA SOCIAL POLÍTICA PÚBLICA DE DIREITO DO CIDADÃO E RESPONSBILIDADE DO ESTADO</vt:lpstr>
      <vt:lpstr>SEGURIDADE SOCIAL E ASSISTÊNCIA SOCIAL </vt:lpstr>
      <vt:lpstr>SEGURIDADE SOCIAL E ASSISTÊNCIA SOCIAL </vt:lpstr>
      <vt:lpstr>COMO A ASSISTÊNCIA SOCIAL SE ORGANIZA?</vt:lpstr>
      <vt:lpstr>SERVIÇOS – BENEFÍCIOS – PROGRAMAS </vt:lpstr>
      <vt:lpstr>SERVIÇOS - ASSISTÊNCIA SOCIAL</vt:lpstr>
      <vt:lpstr>BENEFÍCIOS - ASSISTÊNCIA SOCIAL </vt:lpstr>
      <vt:lpstr>PROGRAMAS –ASSISTÊNCIA SOCIAL</vt:lpstr>
      <vt:lpstr>O QUE SE SABE SOBRE O AUXÍLIO BRASIL?</vt:lpstr>
      <vt:lpstr>O QUE SE SABE SOBRE O AUXÍLIO BRASIL?</vt:lpstr>
      <vt:lpstr>Apresentação do PowerPoint</vt:lpstr>
      <vt:lpstr>Apresentação do PowerPoint</vt:lpstr>
      <vt:lpstr>AUXÍLIO BRASIL</vt:lpstr>
      <vt:lpstr>ENFRAQUECIMENTO DA POLÍTICA DE ASSISTÊNCIA SOCIAL </vt:lpstr>
      <vt:lpstr>SEGURIDADE SOCIAL</vt:lpstr>
      <vt:lpstr>OBRIGADA!!</vt:lpstr>
      <vt:lpstr>Referência Bibliográfica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FORMAÇÃO PARA CONSELHEIROS</dc:title>
  <dc:creator>User</dc:creator>
  <cp:lastModifiedBy>Helton José Tavares da Cunha</cp:lastModifiedBy>
  <cp:revision>15</cp:revision>
  <dcterms:created xsi:type="dcterms:W3CDTF">2021-11-16T11:23:46Z</dcterms:created>
  <dcterms:modified xsi:type="dcterms:W3CDTF">2021-11-23T14:04:45Z</dcterms:modified>
</cp:coreProperties>
</file>